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3" r:id="rId9"/>
    <p:sldId id="262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556" y="7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43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224643"/>
            <a:ext cx="7918915" cy="1632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6561"/>
              </a:lnSpc>
            </a:pPr>
            <a:r>
              <a:rPr lang="ru-RU" sz="4000" b="1" dirty="0">
                <a:solidFill>
                  <a:srgbClr val="476FD6"/>
                </a:solidFill>
                <a:latin typeface="Arial" pitchFamily="34" charset="0"/>
                <a:ea typeface="Roboto Slab" pitchFamily="34" charset="-122"/>
                <a:cs typeface="Arial" pitchFamily="34" charset="0"/>
              </a:rPr>
              <a:t>Акция «</a:t>
            </a:r>
            <a:r>
              <a:rPr lang="ru-RU" sz="4000" b="1" dirty="0" err="1">
                <a:solidFill>
                  <a:srgbClr val="476FD6"/>
                </a:solidFill>
                <a:latin typeface="Arial" pitchFamily="34" charset="0"/>
                <a:ea typeface="Roboto Slab" pitchFamily="34" charset="-122"/>
                <a:cs typeface="Arial" pitchFamily="34" charset="0"/>
              </a:rPr>
              <a:t>ДосболLIKE</a:t>
            </a:r>
            <a:r>
              <a:rPr lang="ru-RU" sz="4000" b="1" dirty="0">
                <a:solidFill>
                  <a:srgbClr val="476FD6"/>
                </a:solidFill>
                <a:latin typeface="Arial" pitchFamily="34" charset="0"/>
                <a:ea typeface="Roboto Slab" pitchFamily="34" charset="-122"/>
                <a:cs typeface="Arial" pitchFamily="34" charset="0"/>
              </a:rPr>
              <a:t>: предложи руку дружбы»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102429"/>
            <a:ext cx="7477601" cy="25472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ru-RU" sz="2000" dirty="0"/>
              <a:t>представляет собой старт  Программы «</a:t>
            </a:r>
            <a:r>
              <a:rPr lang="ru-RU" sz="2000" dirty="0" err="1"/>
              <a:t>ДосболLIKE</a:t>
            </a:r>
            <a:r>
              <a:rPr lang="ru-RU" sz="2000" dirty="0"/>
              <a:t>», инициированный детскими омбудсменами Комитета по охране прав детей с целью развития позитивных взаимоотношений и эмоционального благополучия учащихся. </a:t>
            </a:r>
          </a:p>
          <a:p>
            <a:pPr algn="just"/>
            <a:r>
              <a:rPr lang="ru-RU" sz="2000" dirty="0"/>
              <a:t>Инициатива призвана объединить ученическое сообщество в поиске наиболее эффективных способов позитивного общения через сотрудничество для создания  дружественного, безопасного пространства.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3199" y="6124974"/>
            <a:ext cx="7834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Девиз Акции: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Хочешь иметь настоящего друга – стань им!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5" name="Text 2"/>
          <p:cNvSpPr/>
          <p:nvPr/>
        </p:nvSpPr>
        <p:spPr>
          <a:xfrm>
            <a:off x="4490799" y="626863"/>
            <a:ext cx="57226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000" b="1" dirty="0" err="1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Цель</a:t>
            </a:r>
            <a:r>
              <a:rPr lang="en-US" sz="4000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000" b="1" dirty="0" err="1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акци</a:t>
            </a:r>
            <a:r>
              <a:rPr lang="ru-RU" sz="4000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</a:t>
            </a:r>
            <a:endParaRPr lang="en-US" sz="4000" b="1" dirty="0"/>
          </a:p>
        </p:txBody>
      </p:sp>
      <p:sp>
        <p:nvSpPr>
          <p:cNvPr id="6" name="Shape 3"/>
          <p:cNvSpPr/>
          <p:nvPr/>
        </p:nvSpPr>
        <p:spPr>
          <a:xfrm>
            <a:off x="4490799" y="1574766"/>
            <a:ext cx="9084231" cy="1049774"/>
          </a:xfrm>
          <a:prstGeom prst="roundRect">
            <a:avLst>
              <a:gd name="adj" fmla="val 3926"/>
            </a:avLst>
          </a:prstGeom>
          <a:solidFill>
            <a:srgbClr val="DEE7F7"/>
          </a:solidFill>
          <a:ln/>
        </p:spPr>
      </p:sp>
      <p:sp>
        <p:nvSpPr>
          <p:cNvPr id="8" name="Text 5"/>
          <p:cNvSpPr/>
          <p:nvPr/>
        </p:nvSpPr>
        <p:spPr>
          <a:xfrm>
            <a:off x="4637760" y="1735062"/>
            <a:ext cx="8747757" cy="7251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создание условий для  формирования позитивных отношений в школьной среде на основе созидательного коллективного творчества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507128" y="3604533"/>
            <a:ext cx="9084231" cy="1134836"/>
          </a:xfrm>
          <a:prstGeom prst="roundRect">
            <a:avLst>
              <a:gd name="adj" fmla="val 3926"/>
            </a:avLst>
          </a:prstGeom>
          <a:solidFill>
            <a:srgbClr val="DEE7F7"/>
          </a:solidFill>
          <a:ln/>
        </p:spPr>
      </p:sp>
      <p:sp>
        <p:nvSpPr>
          <p:cNvPr id="11" name="Text 8"/>
          <p:cNvSpPr/>
          <p:nvPr/>
        </p:nvSpPr>
        <p:spPr>
          <a:xfrm>
            <a:off x="4647653" y="3730161"/>
            <a:ext cx="8747757" cy="7765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dirty="0"/>
              <a:t>1. Содействовать формированию потребности в сотрудничестве учащихся, педагогов и родителей в условиях творческого взаимодействия.</a:t>
            </a:r>
            <a:endParaRPr lang="en-US" dirty="0"/>
          </a:p>
        </p:txBody>
      </p:sp>
      <p:sp>
        <p:nvSpPr>
          <p:cNvPr id="18" name="Text 2"/>
          <p:cNvSpPr/>
          <p:nvPr/>
        </p:nvSpPr>
        <p:spPr>
          <a:xfrm>
            <a:off x="4507128" y="2815862"/>
            <a:ext cx="57226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000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Задачи</a:t>
            </a:r>
            <a:r>
              <a:rPr lang="en-US" sz="4000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000" b="1" dirty="0" err="1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акци</a:t>
            </a:r>
            <a:r>
              <a:rPr lang="ru-RU" sz="4000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</a:t>
            </a:r>
            <a:endParaRPr lang="en-US" sz="4000" b="1" dirty="0"/>
          </a:p>
        </p:txBody>
      </p:sp>
      <p:sp>
        <p:nvSpPr>
          <p:cNvPr id="19" name="Shape 6"/>
          <p:cNvSpPr/>
          <p:nvPr/>
        </p:nvSpPr>
        <p:spPr>
          <a:xfrm>
            <a:off x="4528895" y="4891769"/>
            <a:ext cx="9084231" cy="1362074"/>
          </a:xfrm>
          <a:prstGeom prst="roundRect">
            <a:avLst>
              <a:gd name="adj" fmla="val 3926"/>
            </a:avLst>
          </a:prstGeom>
          <a:solidFill>
            <a:srgbClr val="DEE7F7"/>
          </a:solidFill>
          <a:ln/>
        </p:spPr>
      </p:sp>
      <p:sp>
        <p:nvSpPr>
          <p:cNvPr id="20" name="Text 8"/>
          <p:cNvSpPr/>
          <p:nvPr/>
        </p:nvSpPr>
        <p:spPr>
          <a:xfrm>
            <a:off x="4669420" y="5017397"/>
            <a:ext cx="8747757" cy="1236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dirty="0"/>
              <a:t>2. Расширить представления участников об эффективных формах позитивного  общения на основе  творческого сотрудничества  для обеспечения эмоционального благополучия учащихся.</a:t>
            </a:r>
            <a:endParaRPr lang="en-US" dirty="0"/>
          </a:p>
        </p:txBody>
      </p:sp>
      <p:sp>
        <p:nvSpPr>
          <p:cNvPr id="21" name="Shape 6"/>
          <p:cNvSpPr/>
          <p:nvPr/>
        </p:nvSpPr>
        <p:spPr>
          <a:xfrm>
            <a:off x="4528895" y="6594029"/>
            <a:ext cx="9084231" cy="1134836"/>
          </a:xfrm>
          <a:prstGeom prst="roundRect">
            <a:avLst>
              <a:gd name="adj" fmla="val 3926"/>
            </a:avLst>
          </a:prstGeom>
          <a:solidFill>
            <a:srgbClr val="DEE7F7"/>
          </a:solidFill>
          <a:ln/>
        </p:spPr>
      </p:sp>
      <p:sp>
        <p:nvSpPr>
          <p:cNvPr id="22" name="Text 8"/>
          <p:cNvSpPr/>
          <p:nvPr/>
        </p:nvSpPr>
        <p:spPr>
          <a:xfrm>
            <a:off x="4669420" y="6719657"/>
            <a:ext cx="8747757" cy="7765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dirty="0"/>
              <a:t>3. Развить навыки </a:t>
            </a:r>
            <a:r>
              <a:rPr lang="ru-RU" dirty="0" err="1"/>
              <a:t>проактивного</a:t>
            </a:r>
            <a:r>
              <a:rPr lang="ru-RU" dirty="0"/>
              <a:t> поведения для построения позитивных отношений через опыт общения в совместной деятельности.</a:t>
            </a:r>
            <a:endParaRPr lang="en-US" dirty="0"/>
          </a:p>
        </p:txBody>
      </p:sp>
      <p:pic>
        <p:nvPicPr>
          <p:cNvPr id="16390" name="Picture 6" descr="Досқа тілек. Достарға тілек сөздер - kz »Құттықтау, тілект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37" y="4098473"/>
            <a:ext cx="3505233" cy="306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Сүйіспеншілік пен жақсылық жолы (Өзін-өзі тану пәнінен сабақ жоспары) •  Martebe.kz білім сай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779" y="1574766"/>
            <a:ext cx="3930556" cy="231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39064"/>
            <a:ext cx="50368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Участники акции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146930" y="3299166"/>
            <a:ext cx="6396870" cy="2138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учащиеся  организаций </a:t>
            </a:r>
          </a:p>
          <a:p>
            <a:pPr>
              <a:lnSpc>
                <a:spcPts val="2734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среднего образования:</a:t>
            </a:r>
          </a:p>
          <a:p>
            <a:pPr>
              <a:lnSpc>
                <a:spcPts val="2734"/>
              </a:lnSpc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начального (1-4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.) звена;</a:t>
            </a:r>
          </a:p>
          <a:p>
            <a:pPr>
              <a:lnSpc>
                <a:spcPts val="2734"/>
              </a:lnSpc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среднего (5-9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.) звена;</a:t>
            </a:r>
          </a:p>
          <a:p>
            <a:pPr>
              <a:lnSpc>
                <a:spcPts val="2734"/>
              </a:lnSpc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старшего (10-11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.) звена.</a:t>
            </a:r>
            <a:endParaRPr lang="en-US" sz="218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8173418" y="3299166"/>
            <a:ext cx="4905768" cy="2138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>
              <a:lnSpc>
                <a:spcPts val="2734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родители, педагоги, </a:t>
            </a:r>
          </a:p>
          <a:p>
            <a:pPr algn="just">
              <a:lnSpc>
                <a:spcPts val="2734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волонтеры, </a:t>
            </a:r>
          </a:p>
          <a:p>
            <a:pPr algn="just">
              <a:lnSpc>
                <a:spcPts val="2734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социальные партнеры </a:t>
            </a:r>
          </a:p>
          <a:p>
            <a:pPr algn="just">
              <a:lnSpc>
                <a:spcPts val="2734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организации образования</a:t>
            </a:r>
            <a:endParaRPr lang="en-US" sz="2187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5" name="Text 2"/>
          <p:cNvSpPr/>
          <p:nvPr/>
        </p:nvSpPr>
        <p:spPr>
          <a:xfrm>
            <a:off x="1012721" y="747713"/>
            <a:ext cx="664528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ru-RU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Принципы деятельности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1323833" y="1775341"/>
            <a:ext cx="44410" cy="5706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7" name="Shape 4"/>
          <p:cNvSpPr/>
          <p:nvPr/>
        </p:nvSpPr>
        <p:spPr>
          <a:xfrm>
            <a:off x="1595950" y="2454234"/>
            <a:ext cx="777597" cy="44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8" name="Shape 5"/>
          <p:cNvSpPr/>
          <p:nvPr/>
        </p:nvSpPr>
        <p:spPr>
          <a:xfrm>
            <a:off x="1096007" y="2226527"/>
            <a:ext cx="499943" cy="499943"/>
          </a:xfrm>
          <a:prstGeom prst="roundRect">
            <a:avLst>
              <a:gd name="adj" fmla="val 26667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10" name="Text 7"/>
          <p:cNvSpPr/>
          <p:nvPr/>
        </p:nvSpPr>
        <p:spPr>
          <a:xfrm>
            <a:off x="2568036" y="2275284"/>
            <a:ext cx="26136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187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Добровольность</a:t>
            </a:r>
          </a:p>
          <a:p>
            <a:pPr>
              <a:lnSpc>
                <a:spcPts val="2734"/>
              </a:lnSpc>
            </a:pPr>
            <a:endParaRPr lang="ru-RU" sz="2187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734"/>
              </a:lnSpc>
            </a:pPr>
            <a:endParaRPr lang="ru-RU" sz="2187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734"/>
              </a:lnSpc>
            </a:pPr>
            <a:endParaRPr lang="ru-RU" sz="2187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734"/>
              </a:lnSpc>
            </a:pPr>
            <a:endParaRPr lang="ru-RU" sz="2187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734"/>
              </a:lnSpc>
            </a:pPr>
            <a:endParaRPr lang="ru-RU" sz="2187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734"/>
              </a:lnSpc>
            </a:pPr>
            <a:endParaRPr lang="en-US" sz="218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hape 9"/>
          <p:cNvSpPr/>
          <p:nvPr/>
        </p:nvSpPr>
        <p:spPr>
          <a:xfrm>
            <a:off x="1595950" y="3426364"/>
            <a:ext cx="777597" cy="44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13" name="Shape 10"/>
          <p:cNvSpPr/>
          <p:nvPr/>
        </p:nvSpPr>
        <p:spPr>
          <a:xfrm>
            <a:off x="1096007" y="3198657"/>
            <a:ext cx="499943" cy="499943"/>
          </a:xfrm>
          <a:prstGeom prst="roundRect">
            <a:avLst>
              <a:gd name="adj" fmla="val 26667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15" name="Text 12"/>
          <p:cNvSpPr/>
          <p:nvPr/>
        </p:nvSpPr>
        <p:spPr>
          <a:xfrm>
            <a:off x="2568036" y="3198657"/>
            <a:ext cx="2804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187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Инициативность</a:t>
            </a:r>
            <a:endParaRPr lang="en-US" sz="218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595950" y="5904598"/>
            <a:ext cx="777597" cy="44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18" name="Shape 15"/>
          <p:cNvSpPr/>
          <p:nvPr/>
        </p:nvSpPr>
        <p:spPr>
          <a:xfrm>
            <a:off x="1096007" y="5676891"/>
            <a:ext cx="499943" cy="499943"/>
          </a:xfrm>
          <a:prstGeom prst="roundRect">
            <a:avLst>
              <a:gd name="adj" fmla="val 26667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23" name="Text 12"/>
          <p:cNvSpPr/>
          <p:nvPr/>
        </p:nvSpPr>
        <p:spPr>
          <a:xfrm>
            <a:off x="2568036" y="4094185"/>
            <a:ext cx="2804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187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Ответственность</a:t>
            </a:r>
            <a:endParaRPr lang="en-US" sz="218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 12"/>
          <p:cNvSpPr/>
          <p:nvPr/>
        </p:nvSpPr>
        <p:spPr>
          <a:xfrm>
            <a:off x="2568036" y="4932071"/>
            <a:ext cx="2804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187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Доверие</a:t>
            </a:r>
            <a:endParaRPr lang="en-US" sz="218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 12"/>
          <p:cNvSpPr/>
          <p:nvPr/>
        </p:nvSpPr>
        <p:spPr>
          <a:xfrm>
            <a:off x="4565565" y="5279257"/>
            <a:ext cx="2804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endParaRPr lang="en-US" sz="2187" dirty="0"/>
          </a:p>
        </p:txBody>
      </p:sp>
      <p:sp>
        <p:nvSpPr>
          <p:cNvPr id="26" name="Text 12"/>
          <p:cNvSpPr/>
          <p:nvPr/>
        </p:nvSpPr>
        <p:spPr>
          <a:xfrm>
            <a:off x="2568036" y="6555514"/>
            <a:ext cx="2804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187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Творчество</a:t>
            </a:r>
            <a:endParaRPr lang="en-US" sz="218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 12"/>
          <p:cNvSpPr/>
          <p:nvPr/>
        </p:nvSpPr>
        <p:spPr>
          <a:xfrm>
            <a:off x="2568036" y="5672614"/>
            <a:ext cx="2804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187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Взаимопомощь</a:t>
            </a:r>
            <a:endParaRPr lang="en-US" sz="218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Shape 9"/>
          <p:cNvSpPr/>
          <p:nvPr/>
        </p:nvSpPr>
        <p:spPr>
          <a:xfrm>
            <a:off x="1585060" y="4280911"/>
            <a:ext cx="777597" cy="44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29" name="Shape 10"/>
          <p:cNvSpPr/>
          <p:nvPr/>
        </p:nvSpPr>
        <p:spPr>
          <a:xfrm>
            <a:off x="1085117" y="4053204"/>
            <a:ext cx="499943" cy="499943"/>
          </a:xfrm>
          <a:prstGeom prst="roundRect">
            <a:avLst>
              <a:gd name="adj" fmla="val 26667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30" name="Shape 9"/>
          <p:cNvSpPr/>
          <p:nvPr/>
        </p:nvSpPr>
        <p:spPr>
          <a:xfrm>
            <a:off x="1601389" y="5146348"/>
            <a:ext cx="777597" cy="44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31" name="Shape 10"/>
          <p:cNvSpPr/>
          <p:nvPr/>
        </p:nvSpPr>
        <p:spPr>
          <a:xfrm>
            <a:off x="1101446" y="4918641"/>
            <a:ext cx="499943" cy="499943"/>
          </a:xfrm>
          <a:prstGeom prst="roundRect">
            <a:avLst>
              <a:gd name="adj" fmla="val 26667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32" name="Shape 9"/>
          <p:cNvSpPr/>
          <p:nvPr/>
        </p:nvSpPr>
        <p:spPr>
          <a:xfrm>
            <a:off x="1617718" y="6730261"/>
            <a:ext cx="777597" cy="44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</p:sp>
      <p:sp>
        <p:nvSpPr>
          <p:cNvPr id="33" name="Shape 10"/>
          <p:cNvSpPr/>
          <p:nvPr/>
        </p:nvSpPr>
        <p:spPr>
          <a:xfrm>
            <a:off x="1117775" y="6502554"/>
            <a:ext cx="499943" cy="499943"/>
          </a:xfrm>
          <a:prstGeom prst="roundRect">
            <a:avLst>
              <a:gd name="adj" fmla="val 26667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</p:sp>
      <p:pic>
        <p:nvPicPr>
          <p:cNvPr id="12290" name="Picture 2" descr="Открытый урок по казахскому языку Тема: &quot;Мен және менің досым 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9725" y="2147619"/>
            <a:ext cx="6164456" cy="4587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1058253" y="571721"/>
            <a:ext cx="8595360" cy="13060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buNone/>
            </a:pPr>
            <a:r>
              <a:rPr lang="ru-RU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Содержание</a:t>
            </a: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374" dirty="0" err="1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акции</a:t>
            </a:r>
            <a:endParaRPr lang="ru-RU" sz="4374" dirty="0">
              <a:solidFill>
                <a:srgbClr val="476FD6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>
              <a:lnSpc>
                <a:spcPts val="5468"/>
              </a:lnSpc>
            </a:pPr>
            <a:r>
              <a:rPr lang="ru-RU" sz="2800" dirty="0"/>
              <a:t>Акция  проводится с 17 января по 17 февраля 2024 года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1039340" y="1975752"/>
            <a:ext cx="9019059" cy="17961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Акция мотивирует учащихся быть </a:t>
            </a:r>
            <a:r>
              <a:rPr lang="ru-RU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проактивными</a:t>
            </a:r>
            <a:r>
              <a:rPr lang="ru-RU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 создании дружеских отношений в школьной среде.</a:t>
            </a:r>
          </a:p>
          <a:p>
            <a:pPr algn="just">
              <a:lnSpc>
                <a:spcPts val="2799"/>
              </a:lnSpc>
            </a:pPr>
            <a:r>
              <a:rPr lang="ru-RU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Учащимся предлагается на стенде или большом плакате, закрепленном на стене школьного холла, разместить информацию о своем желании найти единомышленников для интересного дела. Предлагается объединиться на основе общих интересов и совместной деятельности согласно формуле «Хочу-Могу-Делаю».</a:t>
            </a:r>
          </a:p>
        </p:txBody>
      </p:sp>
      <p:sp>
        <p:nvSpPr>
          <p:cNvPr id="13" name="Shape 11"/>
          <p:cNvSpPr/>
          <p:nvPr/>
        </p:nvSpPr>
        <p:spPr>
          <a:xfrm>
            <a:off x="1055670" y="463955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5" name="Text 13"/>
          <p:cNvSpPr/>
          <p:nvPr/>
        </p:nvSpPr>
        <p:spPr>
          <a:xfrm>
            <a:off x="1705157" y="4639549"/>
            <a:ext cx="7631108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«Хочу» – это конкретная цель на короткий срок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Shape 11"/>
          <p:cNvSpPr/>
          <p:nvPr/>
        </p:nvSpPr>
        <p:spPr>
          <a:xfrm>
            <a:off x="1039341" y="544366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23" name="Text 13"/>
          <p:cNvSpPr/>
          <p:nvPr/>
        </p:nvSpPr>
        <p:spPr>
          <a:xfrm>
            <a:off x="1688828" y="5325282"/>
            <a:ext cx="9138499" cy="7674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«Могу» – это предложение своего ресурса, способствующего достижению </a:t>
            </a:r>
          </a:p>
          <a:p>
            <a:pPr>
              <a:lnSpc>
                <a:spcPts val="2734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общей цели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Shape 11"/>
          <p:cNvSpPr/>
          <p:nvPr/>
        </p:nvSpPr>
        <p:spPr>
          <a:xfrm>
            <a:off x="1039341" y="621110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25" name="Text 13"/>
          <p:cNvSpPr/>
          <p:nvPr/>
        </p:nvSpPr>
        <p:spPr>
          <a:xfrm>
            <a:off x="1688828" y="6211104"/>
            <a:ext cx="8088308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«Делаю» – это конкретные шаги к осуществлению мечты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39341" y="6929267"/>
            <a:ext cx="1075995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99"/>
              </a:lnSpc>
            </a:pPr>
            <a:r>
              <a:rPr lang="ru-RU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Информацию необходимо написать на рисунке ладони, символизирующей руку дружбы.</a:t>
            </a:r>
            <a:endParaRPr lang="en-US" dirty="0"/>
          </a:p>
        </p:txBody>
      </p:sp>
      <p:pic>
        <p:nvPicPr>
          <p:cNvPr id="10243" name="Picture 3" descr="C:\Users\Svetlana\Downloads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3768" y="1148789"/>
            <a:ext cx="3933825" cy="4544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398865"/>
            <a:ext cx="91516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ru-RU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Примеры информации</a:t>
            </a:r>
            <a:endParaRPr lang="en-US" sz="4374" dirty="0"/>
          </a:p>
        </p:txBody>
      </p:sp>
      <p:sp>
        <p:nvSpPr>
          <p:cNvPr id="9" name="Text 5"/>
          <p:cNvSpPr/>
          <p:nvPr/>
        </p:nvSpPr>
        <p:spPr>
          <a:xfrm>
            <a:off x="1088453" y="3648432"/>
            <a:ext cx="374480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ru-RU" sz="2000" b="1" dirty="0"/>
              <a:t>Хочу: </a:t>
            </a:r>
            <a:r>
              <a:rPr lang="ru-RU" sz="2000" dirty="0"/>
              <a:t>выращивать экзотические фрукты (ананас, апельсин, лимон)</a:t>
            </a:r>
          </a:p>
          <a:p>
            <a:pPr algn="just"/>
            <a:r>
              <a:rPr lang="ru-RU" sz="2000" b="1" dirty="0"/>
              <a:t>Могу: </a:t>
            </a:r>
            <a:r>
              <a:rPr lang="ru-RU" sz="2000" dirty="0"/>
              <a:t>найти семена</a:t>
            </a:r>
          </a:p>
          <a:p>
            <a:pPr algn="just"/>
            <a:r>
              <a:rPr lang="ru-RU" sz="2000" b="1" dirty="0"/>
              <a:t>Делаю: </a:t>
            </a:r>
            <a:r>
              <a:rPr lang="ru-RU" sz="2000" dirty="0"/>
              <a:t>изучаю, какие условия нужны для растений.</a:t>
            </a:r>
            <a:endParaRPr lang="en-US" sz="2000" dirty="0"/>
          </a:p>
        </p:txBody>
      </p:sp>
      <p:sp>
        <p:nvSpPr>
          <p:cNvPr id="12" name="Text 7"/>
          <p:cNvSpPr/>
          <p:nvPr/>
        </p:nvSpPr>
        <p:spPr>
          <a:xfrm>
            <a:off x="5257800" y="3648432"/>
            <a:ext cx="372082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ru-RU" sz="2000" b="1" dirty="0"/>
              <a:t>Хочу: </a:t>
            </a:r>
            <a:r>
              <a:rPr lang="ru-RU" sz="2000" dirty="0"/>
              <a:t>организовать театральную постановку</a:t>
            </a:r>
          </a:p>
          <a:p>
            <a:pPr algn="just"/>
            <a:r>
              <a:rPr lang="ru-RU" sz="2000" b="1" dirty="0"/>
              <a:t>Могу: </a:t>
            </a:r>
            <a:r>
              <a:rPr lang="ru-RU" sz="2000" dirty="0"/>
              <a:t>написать сценарий</a:t>
            </a:r>
          </a:p>
          <a:p>
            <a:pPr algn="just"/>
            <a:r>
              <a:rPr lang="ru-RU" sz="2000" b="1" dirty="0"/>
              <a:t>Делаю: </a:t>
            </a:r>
            <a:r>
              <a:rPr lang="ru-RU" sz="2000" dirty="0"/>
              <a:t>готовлю помещение для репетиций.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9296400" y="3648432"/>
            <a:ext cx="391341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ru-RU" sz="2000" b="1" dirty="0"/>
              <a:t>Хочу: </a:t>
            </a:r>
            <a:r>
              <a:rPr lang="ru-RU" sz="2000" dirty="0"/>
              <a:t>создать музыкальную группу</a:t>
            </a:r>
          </a:p>
          <a:p>
            <a:pPr algn="just"/>
            <a:r>
              <a:rPr lang="ru-RU" sz="2000" b="1" dirty="0"/>
              <a:t>Могу: </a:t>
            </a:r>
            <a:r>
              <a:rPr lang="ru-RU" sz="2000" dirty="0"/>
              <a:t>играть на домбре, гитаре, пианино</a:t>
            </a:r>
          </a:p>
          <a:p>
            <a:pPr algn="just"/>
            <a:r>
              <a:rPr lang="ru-RU" sz="2000" b="1" dirty="0"/>
              <a:t>Делаю: </a:t>
            </a:r>
            <a:r>
              <a:rPr lang="ru-RU" sz="2000" dirty="0"/>
              <a:t>пишу песни.</a:t>
            </a:r>
            <a:endParaRPr lang="en-US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88453" y="2426494"/>
            <a:ext cx="3744804" cy="8886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Для учеников: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57800" y="2426494"/>
            <a:ext cx="3720822" cy="8886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Для педагогов: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96400" y="2426494"/>
            <a:ext cx="3913414" cy="8886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Для родителей: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1907361" y="571720"/>
            <a:ext cx="8595360" cy="76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ru-RU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Условия проведения</a:t>
            </a:r>
          </a:p>
          <a:p>
            <a:pPr>
              <a:lnSpc>
                <a:spcPts val="5468"/>
              </a:lnSpc>
            </a:pPr>
            <a:r>
              <a:rPr lang="ru-RU" sz="2800" dirty="0"/>
              <a:t>Для достижения цели проведения Акции необходимо:</a:t>
            </a:r>
            <a:endParaRPr lang="en-US" sz="2800" dirty="0"/>
          </a:p>
        </p:txBody>
      </p:sp>
      <p:sp>
        <p:nvSpPr>
          <p:cNvPr id="13" name="Shape 11"/>
          <p:cNvSpPr/>
          <p:nvPr/>
        </p:nvSpPr>
        <p:spPr>
          <a:xfrm>
            <a:off x="1496564" y="238397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  <p:txBody>
          <a:bodyPr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Text 13"/>
          <p:cNvSpPr/>
          <p:nvPr/>
        </p:nvSpPr>
        <p:spPr>
          <a:xfrm>
            <a:off x="2146051" y="2383971"/>
            <a:ext cx="11434482" cy="10704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457200" indent="-457200" algn="just">
              <a:lnSpc>
                <a:spcPts val="2734"/>
              </a:lnSpc>
            </a:pPr>
            <a:r>
              <a:rPr lang="ru-RU" sz="2400" dirty="0"/>
              <a:t>Создать рабочую группу из числа членов администрации, сотрудников  социальной, </a:t>
            </a:r>
          </a:p>
          <a:p>
            <a:pPr marL="457200" indent="-457200" algn="just">
              <a:lnSpc>
                <a:spcPts val="2734"/>
              </a:lnSpc>
            </a:pPr>
            <a:r>
              <a:rPr lang="ru-RU" sz="2400" dirty="0"/>
              <a:t>психологической служб,  творчески работающих педагогов, родителей – </a:t>
            </a:r>
          </a:p>
          <a:p>
            <a:pPr marL="457200" indent="-457200" algn="just">
              <a:lnSpc>
                <a:spcPts val="2734"/>
              </a:lnSpc>
            </a:pPr>
            <a:r>
              <a:rPr lang="ru-RU" sz="2400" dirty="0"/>
              <a:t>слушателей ЦППР, членов ученического самоуправления.</a:t>
            </a:r>
            <a:endParaRPr lang="en-US" sz="2187" dirty="0"/>
          </a:p>
        </p:txBody>
      </p:sp>
      <p:sp>
        <p:nvSpPr>
          <p:cNvPr id="22" name="Shape 11"/>
          <p:cNvSpPr/>
          <p:nvPr/>
        </p:nvSpPr>
        <p:spPr>
          <a:xfrm>
            <a:off x="1496564" y="360136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  <p:txBody>
          <a:bodyPr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13"/>
          <p:cNvSpPr/>
          <p:nvPr/>
        </p:nvSpPr>
        <p:spPr>
          <a:xfrm>
            <a:off x="2146051" y="3601361"/>
            <a:ext cx="11582622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ru-RU" sz="2400" dirty="0"/>
              <a:t>Информировать коллектив организации образования о сроках проведения  Акции,</a:t>
            </a:r>
          </a:p>
          <a:p>
            <a:r>
              <a:rPr lang="ru-RU" sz="2400" dirty="0"/>
              <a:t>ее цели, задачах, содержании.</a:t>
            </a:r>
          </a:p>
        </p:txBody>
      </p:sp>
      <p:sp>
        <p:nvSpPr>
          <p:cNvPr id="14" name="Shape 11"/>
          <p:cNvSpPr/>
          <p:nvPr/>
        </p:nvSpPr>
        <p:spPr>
          <a:xfrm>
            <a:off x="1518332" y="453755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  <p:txBody>
          <a:bodyPr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167819" y="4537553"/>
            <a:ext cx="11582622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ru-RU" sz="2400" dirty="0"/>
              <a:t>Предусмотреть участие в Акции каждого класса на основе свободного выбора </a:t>
            </a:r>
          </a:p>
          <a:p>
            <a:r>
              <a:rPr lang="ru-RU" sz="2400" dirty="0"/>
              <a:t>направления и формы проведения Акции.</a:t>
            </a:r>
          </a:p>
        </p:txBody>
      </p:sp>
      <p:sp>
        <p:nvSpPr>
          <p:cNvPr id="17" name="Shape 11"/>
          <p:cNvSpPr/>
          <p:nvPr/>
        </p:nvSpPr>
        <p:spPr>
          <a:xfrm>
            <a:off x="1518332" y="556628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  <p:txBody>
          <a:bodyPr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2146051" y="5566281"/>
            <a:ext cx="11582622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ru-RU" sz="2400" dirty="0"/>
              <a:t>Делиться успешным опытом проведения Акции в социальных сетях –  публиковать </a:t>
            </a:r>
          </a:p>
          <a:p>
            <a:r>
              <a:rPr lang="ru-RU" sz="2400" dirty="0"/>
              <a:t>видеоролики, фото  – с использованием </a:t>
            </a:r>
            <a:r>
              <a:rPr lang="ru-RU" sz="2400" dirty="0" err="1"/>
              <a:t>хештега</a:t>
            </a:r>
            <a:r>
              <a:rPr lang="ru-RU" sz="2400" dirty="0"/>
              <a:t> #</a:t>
            </a:r>
            <a:r>
              <a:rPr lang="en-US" sz="2400" dirty="0" err="1"/>
              <a:t>dosbollike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865414" y="1175657"/>
            <a:ext cx="12850586" cy="9470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 рамках Акции силами учащихся могут быть реализованы мероприятия по следующим направлениям: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65735" y="1992074"/>
            <a:ext cx="341030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«Творческое сотрудничество»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65736" y="2561431"/>
            <a:ext cx="34103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создание театральных постановок, организация конкурса рисунков,  концертов, литературных гостиных, встреч с интересными людьми и др.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932939" y="1992074"/>
            <a:ext cx="352243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«Малая интеллектуальная академия»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932939" y="2561431"/>
            <a:ext cx="445373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помощь в учении (репетиторство по отдельным предметам, тренинги по развитию познавательных способностей,   интеллектуальные  состязания,  интеллектуальные игры, викторины).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688584" y="1992074"/>
            <a:ext cx="2941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Roboto Slab" pitchFamily="34" charset="-122"/>
                <a:cs typeface="Arial" pitchFamily="34" charset="0"/>
              </a:rPr>
              <a:t>«Спортивная дружба»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688584" y="2561431"/>
            <a:ext cx="419069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организация спортивных состязаний, физкультурных минуток, подвижных игр на переменах, обучение полезным для здоровья гимнастическим упражнениям и техникам оздоровления.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3"/>
          <p:cNvSpPr/>
          <p:nvPr/>
        </p:nvSpPr>
        <p:spPr>
          <a:xfrm>
            <a:off x="914372" y="4691235"/>
            <a:ext cx="3156857" cy="3471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«Город мастеров»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4"/>
          <p:cNvSpPr/>
          <p:nvPr/>
        </p:nvSpPr>
        <p:spPr>
          <a:xfrm>
            <a:off x="976471" y="5260593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обучение вышиванию, вязанию, кулинарии, изготовлению поделок из подручных материалов.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5"/>
          <p:cNvSpPr/>
          <p:nvPr/>
        </p:nvSpPr>
        <p:spPr>
          <a:xfrm>
            <a:off x="4980186" y="4691236"/>
            <a:ext cx="30534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«Хорошее настроение»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6"/>
          <p:cNvSpPr/>
          <p:nvPr/>
        </p:nvSpPr>
        <p:spPr>
          <a:xfrm>
            <a:off x="4980187" y="5260593"/>
            <a:ext cx="440648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тимбилдингов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рассылка добрых пожеланий, подготовка листовок,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чек-листов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 полезными советами,  проведение веселых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квестов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флеш-мобов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поддержку Акции.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7"/>
          <p:cNvSpPr/>
          <p:nvPr/>
        </p:nvSpPr>
        <p:spPr>
          <a:xfrm>
            <a:off x="9658676" y="4691236"/>
            <a:ext cx="2941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«Добровольцы»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8"/>
          <p:cNvSpPr/>
          <p:nvPr/>
        </p:nvSpPr>
        <p:spPr>
          <a:xfrm>
            <a:off x="9721242" y="5260593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организация помощи животным, организация  мероприятий, уборка территории и другие волонтерские активности.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2037993" y="908090"/>
            <a:ext cx="52197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ru-RU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Подведение итогов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037993" y="4841796"/>
            <a:ext cx="1055441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799"/>
              </a:lnSpc>
            </a:pPr>
            <a:r>
              <a:rPr lang="ru-RU" sz="2400" dirty="0"/>
              <a:t>По итогам участия в Акции проводится челлендж </a:t>
            </a:r>
            <a:r>
              <a:rPr lang="ru-RU" sz="2400" b="1" dirty="0"/>
              <a:t>«</a:t>
            </a:r>
            <a:r>
              <a:rPr lang="ru-RU" sz="2400" b="1" dirty="0" err="1"/>
              <a:t>ДосболLIKE</a:t>
            </a:r>
            <a:r>
              <a:rPr lang="ru-RU" sz="2400" b="1" dirty="0"/>
              <a:t>: предложи руку дружбы». </a:t>
            </a:r>
            <a:r>
              <a:rPr lang="ru-RU" sz="2400" dirty="0"/>
              <a:t>В ходе челленджа</a:t>
            </a:r>
            <a:r>
              <a:rPr lang="ru-RU" sz="2400" b="1" dirty="0"/>
              <a:t> </a:t>
            </a:r>
            <a:r>
              <a:rPr lang="ru-RU" sz="2400" dirty="0"/>
              <a:t>участники – учащиеся, родители, педагоги, партнеры – делятся  впечатлениями,  открытиями, рецептами Дружбы #</a:t>
            </a:r>
            <a:r>
              <a:rPr lang="en-US" sz="2400" dirty="0" err="1"/>
              <a:t>dosbollike</a:t>
            </a:r>
            <a:endParaRPr lang="en-US" sz="2400" dirty="0"/>
          </a:p>
        </p:txBody>
      </p:sp>
      <p:sp>
        <p:nvSpPr>
          <p:cNvPr id="2055" name="AutoShape 7" descr="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Қазақстан бала өсіруге ең қолайсыз елдер қатарында | Inbusiness.k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7993" y="2046804"/>
            <a:ext cx="3055560" cy="2037040"/>
          </a:xfrm>
          <a:prstGeom prst="rect">
            <a:avLst/>
          </a:prstGeom>
          <a:noFill/>
        </p:spPr>
      </p:pic>
      <p:pic>
        <p:nvPicPr>
          <p:cNvPr id="2061" name="Picture 13" descr="Биыл 2 миллион бала лагерьде демала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1166" y="2046804"/>
            <a:ext cx="3263338" cy="2037040"/>
          </a:xfrm>
          <a:prstGeom prst="rect">
            <a:avLst/>
          </a:prstGeom>
          <a:noFill/>
        </p:spPr>
      </p:pic>
      <p:pic>
        <p:nvPicPr>
          <p:cNvPr id="2063" name="Picture 15" descr="Оқушылардың өзін-өзі бағалау дағдылары • Martebe.kz білім сайт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7311" y="2006600"/>
            <a:ext cx="3371396" cy="218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657</Words>
  <Application>Microsoft Office PowerPoint</Application>
  <PresentationFormat>Произвольный</PresentationFormat>
  <Paragraphs>92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Roboto Slab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Балгабаева Гульнар Какимовна</cp:lastModifiedBy>
  <cp:revision>140</cp:revision>
  <dcterms:created xsi:type="dcterms:W3CDTF">2024-01-12T05:02:58Z</dcterms:created>
  <dcterms:modified xsi:type="dcterms:W3CDTF">2024-01-15T05:21:27Z</dcterms:modified>
</cp:coreProperties>
</file>